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7" r:id="rId2"/>
    <p:sldId id="274" r:id="rId3"/>
    <p:sldId id="275" r:id="rId4"/>
    <p:sldId id="277" r:id="rId5"/>
    <p:sldId id="258" r:id="rId6"/>
    <p:sldId id="260" r:id="rId7"/>
    <p:sldId id="272" r:id="rId8"/>
    <p:sldId id="273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BB7B25-0978-461A-B7C3-9D5A0362D3C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FCCA37-1475-4B10-90AD-50BE2D21EC68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solidFill>
                <a:srgbClr val="000000"/>
              </a:solidFill>
              <a:cs typeface="B Nazanin" panose="00000400000000000000" pitchFamily="2" charset="-78"/>
            </a:rPr>
            <a:t>شورای راهبری مدیریت سبز</a:t>
          </a:r>
          <a:endParaRPr lang="en-US" dirty="0">
            <a:solidFill>
              <a:srgbClr val="000000"/>
            </a:solidFill>
            <a:cs typeface="B Nazanin" panose="00000400000000000000" pitchFamily="2" charset="-78"/>
          </a:endParaRPr>
        </a:p>
      </dgm:t>
    </dgm:pt>
    <dgm:pt modelId="{96900D7E-C8D1-4731-9FA8-56A7C86969DF}" type="parTrans" cxnId="{64B18138-DC5F-4380-8ECF-6B7DD1486679}">
      <dgm:prSet/>
      <dgm:spPr/>
      <dgm:t>
        <a:bodyPr/>
        <a:lstStyle/>
        <a:p>
          <a:endParaRPr lang="en-US"/>
        </a:p>
      </dgm:t>
    </dgm:pt>
    <dgm:pt modelId="{8DFA3B50-8D6A-45ED-996B-53B7925B53E7}" type="sibTrans" cxnId="{64B18138-DC5F-4380-8ECF-6B7DD1486679}">
      <dgm:prSet/>
      <dgm:spPr/>
      <dgm:t>
        <a:bodyPr/>
        <a:lstStyle/>
        <a:p>
          <a:endParaRPr lang="en-US"/>
        </a:p>
      </dgm:t>
    </dgm:pt>
    <dgm:pt modelId="{DED7C5D0-6FE7-41F0-94E9-31E03CDB273C}" type="asst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solidFill>
                <a:srgbClr val="000000"/>
              </a:solidFill>
              <a:cs typeface="B Nazanin" panose="00000400000000000000" pitchFamily="2" charset="-78"/>
            </a:rPr>
            <a:t>دبیرخانه مدیریت سبز</a:t>
          </a:r>
          <a:endParaRPr lang="en-US" dirty="0">
            <a:solidFill>
              <a:srgbClr val="000000"/>
            </a:solidFill>
            <a:cs typeface="B Nazanin" panose="00000400000000000000" pitchFamily="2" charset="-78"/>
          </a:endParaRPr>
        </a:p>
      </dgm:t>
    </dgm:pt>
    <dgm:pt modelId="{678CAC84-982F-432B-A058-598F098D6D38}" type="parTrans" cxnId="{C9794D4E-4B2D-4CC2-9CB7-7570086C5FC4}">
      <dgm:prSet/>
      <dgm:spPr/>
      <dgm:t>
        <a:bodyPr/>
        <a:lstStyle/>
        <a:p>
          <a:endParaRPr lang="en-US"/>
        </a:p>
      </dgm:t>
    </dgm:pt>
    <dgm:pt modelId="{7A270486-4ECD-42B7-A096-AA111F9F8A04}" type="sibTrans" cxnId="{C9794D4E-4B2D-4CC2-9CB7-7570086C5FC4}">
      <dgm:prSet/>
      <dgm:spPr/>
      <dgm:t>
        <a:bodyPr/>
        <a:lstStyle/>
        <a:p>
          <a:endParaRPr lang="en-US"/>
        </a:p>
      </dgm:t>
    </dgm:pt>
    <dgm:pt modelId="{17A5E019-FF0B-4B9C-AA61-19D11547CBAD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solidFill>
                <a:srgbClr val="000000"/>
              </a:solidFill>
              <a:cs typeface="B Nazanin" panose="00000400000000000000" pitchFamily="2" charset="-78"/>
            </a:rPr>
            <a:t>کمیته آموزشی و فرهنگی</a:t>
          </a:r>
          <a:endParaRPr lang="en-US" dirty="0">
            <a:solidFill>
              <a:srgbClr val="000000"/>
            </a:solidFill>
            <a:cs typeface="B Nazanin" panose="00000400000000000000" pitchFamily="2" charset="-78"/>
          </a:endParaRPr>
        </a:p>
      </dgm:t>
    </dgm:pt>
    <dgm:pt modelId="{D5565F4D-9AEA-42DE-A963-6D59D74FEA2D}" type="parTrans" cxnId="{21724061-434E-4CCD-9ADE-364EE1C21977}">
      <dgm:prSet/>
      <dgm:spPr/>
      <dgm:t>
        <a:bodyPr/>
        <a:lstStyle/>
        <a:p>
          <a:endParaRPr lang="en-US"/>
        </a:p>
      </dgm:t>
    </dgm:pt>
    <dgm:pt modelId="{068F6A04-6690-42C9-B0FC-CDB5CE040804}" type="sibTrans" cxnId="{21724061-434E-4CCD-9ADE-364EE1C21977}">
      <dgm:prSet/>
      <dgm:spPr/>
      <dgm:t>
        <a:bodyPr/>
        <a:lstStyle/>
        <a:p>
          <a:endParaRPr lang="en-US"/>
        </a:p>
      </dgm:t>
    </dgm:pt>
    <dgm:pt modelId="{B0877EAB-851F-4031-8A4E-D45D67A68710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a-IR" dirty="0" smtClean="0">
              <a:solidFill>
                <a:srgbClr val="000000"/>
              </a:solidFill>
              <a:cs typeface="B Nazanin" panose="00000400000000000000" pitchFamily="2" charset="-78"/>
            </a:rPr>
            <a:t>کمیته اصلاح الگوی مصرف</a:t>
          </a:r>
          <a:endParaRPr lang="en-US" dirty="0">
            <a:solidFill>
              <a:srgbClr val="000000"/>
            </a:solidFill>
            <a:cs typeface="B Nazanin" panose="00000400000000000000" pitchFamily="2" charset="-78"/>
          </a:endParaRPr>
        </a:p>
      </dgm:t>
    </dgm:pt>
    <dgm:pt modelId="{6A380173-8A45-4517-A0F5-09511D452078}" type="parTrans" cxnId="{6290ACC3-7241-40D2-9AB7-8AA25CBDF6B8}">
      <dgm:prSet/>
      <dgm:spPr/>
      <dgm:t>
        <a:bodyPr/>
        <a:lstStyle/>
        <a:p>
          <a:endParaRPr lang="en-US"/>
        </a:p>
      </dgm:t>
    </dgm:pt>
    <dgm:pt modelId="{A6014668-BC79-475D-88A8-B7258FBA947F}" type="sibTrans" cxnId="{6290ACC3-7241-40D2-9AB7-8AA25CBDF6B8}">
      <dgm:prSet/>
      <dgm:spPr/>
      <dgm:t>
        <a:bodyPr/>
        <a:lstStyle/>
        <a:p>
          <a:endParaRPr lang="en-US"/>
        </a:p>
      </dgm:t>
    </dgm:pt>
    <dgm:pt modelId="{B3680205-0683-41C7-8ABE-D4A68465B93C}" type="pres">
      <dgm:prSet presAssocID="{F9BB7B25-0978-461A-B7C3-9D5A0362D3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4E9BF83-2142-45DE-9AA4-AF98946A8FE4}" type="pres">
      <dgm:prSet presAssocID="{D8FCCA37-1475-4B10-90AD-50BE2D21EC68}" presName="hierRoot1" presStyleCnt="0">
        <dgm:presLayoutVars>
          <dgm:hierBranch val="init"/>
        </dgm:presLayoutVars>
      </dgm:prSet>
      <dgm:spPr/>
    </dgm:pt>
    <dgm:pt modelId="{8FC9C070-A8D0-472A-BA5D-35215270BD92}" type="pres">
      <dgm:prSet presAssocID="{D8FCCA37-1475-4B10-90AD-50BE2D21EC68}" presName="rootComposite1" presStyleCnt="0"/>
      <dgm:spPr/>
    </dgm:pt>
    <dgm:pt modelId="{864300EF-3339-485A-B916-FCFAAA409E23}" type="pres">
      <dgm:prSet presAssocID="{D8FCCA37-1475-4B10-90AD-50BE2D21EC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79837A-B398-40DE-8367-A71DB0F15353}" type="pres">
      <dgm:prSet presAssocID="{D8FCCA37-1475-4B10-90AD-50BE2D21EC6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81438F4-EDCC-4555-9DD5-4B2D83F4E9AA}" type="pres">
      <dgm:prSet presAssocID="{D8FCCA37-1475-4B10-90AD-50BE2D21EC68}" presName="hierChild2" presStyleCnt="0"/>
      <dgm:spPr/>
    </dgm:pt>
    <dgm:pt modelId="{7B81B1D3-BFC6-4DCF-9AFC-C3A4064FC3B4}" type="pres">
      <dgm:prSet presAssocID="{D5565F4D-9AEA-42DE-A963-6D59D74FEA2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A0ADC89-11F8-40DC-AE03-D9C24CC6FA2E}" type="pres">
      <dgm:prSet presAssocID="{17A5E019-FF0B-4B9C-AA61-19D11547CBAD}" presName="hierRoot2" presStyleCnt="0">
        <dgm:presLayoutVars>
          <dgm:hierBranch val="init"/>
        </dgm:presLayoutVars>
      </dgm:prSet>
      <dgm:spPr/>
    </dgm:pt>
    <dgm:pt modelId="{5415BD70-921E-4F72-AA96-8F9AF491B8E7}" type="pres">
      <dgm:prSet presAssocID="{17A5E019-FF0B-4B9C-AA61-19D11547CBAD}" presName="rootComposite" presStyleCnt="0"/>
      <dgm:spPr/>
    </dgm:pt>
    <dgm:pt modelId="{D0D63114-0379-43EF-8E28-99C34E41205C}" type="pres">
      <dgm:prSet presAssocID="{17A5E019-FF0B-4B9C-AA61-19D11547CBAD}" presName="rootText" presStyleLbl="node2" presStyleIdx="0" presStyleCnt="2" custLinFactX="-21827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24CD3A-D532-4709-B218-F96AD49AAB8A}" type="pres">
      <dgm:prSet presAssocID="{17A5E019-FF0B-4B9C-AA61-19D11547CBAD}" presName="rootConnector" presStyleLbl="node2" presStyleIdx="0" presStyleCnt="2"/>
      <dgm:spPr/>
      <dgm:t>
        <a:bodyPr/>
        <a:lstStyle/>
        <a:p>
          <a:endParaRPr lang="en-US"/>
        </a:p>
      </dgm:t>
    </dgm:pt>
    <dgm:pt modelId="{1231CFE9-9CE0-4DB0-B4C1-6FF12568EF8F}" type="pres">
      <dgm:prSet presAssocID="{17A5E019-FF0B-4B9C-AA61-19D11547CBAD}" presName="hierChild4" presStyleCnt="0"/>
      <dgm:spPr/>
    </dgm:pt>
    <dgm:pt modelId="{3E1C050C-EF03-4582-8774-75A07FB34F32}" type="pres">
      <dgm:prSet presAssocID="{17A5E019-FF0B-4B9C-AA61-19D11547CBAD}" presName="hierChild5" presStyleCnt="0"/>
      <dgm:spPr/>
    </dgm:pt>
    <dgm:pt modelId="{161CB796-F066-45D8-BA83-495962C4743B}" type="pres">
      <dgm:prSet presAssocID="{6A380173-8A45-4517-A0F5-09511D452078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3579898-945A-4370-A5EB-F948F15C4C2E}" type="pres">
      <dgm:prSet presAssocID="{B0877EAB-851F-4031-8A4E-D45D67A68710}" presName="hierRoot2" presStyleCnt="0">
        <dgm:presLayoutVars>
          <dgm:hierBranch val="init"/>
        </dgm:presLayoutVars>
      </dgm:prSet>
      <dgm:spPr/>
    </dgm:pt>
    <dgm:pt modelId="{9AC142B3-3699-4163-A265-580BEC1B049C}" type="pres">
      <dgm:prSet presAssocID="{B0877EAB-851F-4031-8A4E-D45D67A68710}" presName="rootComposite" presStyleCnt="0"/>
      <dgm:spPr/>
    </dgm:pt>
    <dgm:pt modelId="{648D5C1D-3999-42F7-BC99-BF7A65CE7D5B}" type="pres">
      <dgm:prSet presAssocID="{B0877EAB-851F-4031-8A4E-D45D67A68710}" presName="rootText" presStyleLbl="node2" presStyleIdx="1" presStyleCnt="2" custLinFactX="45467" custLinFactNeighborX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D77CA7-DA84-4C35-A6F2-C32383961FF7}" type="pres">
      <dgm:prSet presAssocID="{B0877EAB-851F-4031-8A4E-D45D67A68710}" presName="rootConnector" presStyleLbl="node2" presStyleIdx="1" presStyleCnt="2"/>
      <dgm:spPr/>
      <dgm:t>
        <a:bodyPr/>
        <a:lstStyle/>
        <a:p>
          <a:endParaRPr lang="en-US"/>
        </a:p>
      </dgm:t>
    </dgm:pt>
    <dgm:pt modelId="{3FCB2877-568A-40C2-A24D-F8A16D2A1D0A}" type="pres">
      <dgm:prSet presAssocID="{B0877EAB-851F-4031-8A4E-D45D67A68710}" presName="hierChild4" presStyleCnt="0"/>
      <dgm:spPr/>
    </dgm:pt>
    <dgm:pt modelId="{B28ADB14-D0CB-42AC-A8F5-E963CE533FA1}" type="pres">
      <dgm:prSet presAssocID="{B0877EAB-851F-4031-8A4E-D45D67A68710}" presName="hierChild5" presStyleCnt="0"/>
      <dgm:spPr/>
    </dgm:pt>
    <dgm:pt modelId="{7D16C353-BD53-4250-BEA1-95D84FF15860}" type="pres">
      <dgm:prSet presAssocID="{D8FCCA37-1475-4B10-90AD-50BE2D21EC68}" presName="hierChild3" presStyleCnt="0"/>
      <dgm:spPr/>
    </dgm:pt>
    <dgm:pt modelId="{1F8D95F2-05A7-4D09-8F8B-DA3341F0F5AB}" type="pres">
      <dgm:prSet presAssocID="{678CAC84-982F-432B-A058-598F098D6D38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EE786A48-CD23-49BC-826D-EC992FC8A00F}" type="pres">
      <dgm:prSet presAssocID="{DED7C5D0-6FE7-41F0-94E9-31E03CDB273C}" presName="hierRoot3" presStyleCnt="0">
        <dgm:presLayoutVars>
          <dgm:hierBranch val="init"/>
        </dgm:presLayoutVars>
      </dgm:prSet>
      <dgm:spPr/>
    </dgm:pt>
    <dgm:pt modelId="{48434065-06CB-4C50-960A-3A84C914B9BA}" type="pres">
      <dgm:prSet presAssocID="{DED7C5D0-6FE7-41F0-94E9-31E03CDB273C}" presName="rootComposite3" presStyleCnt="0"/>
      <dgm:spPr/>
    </dgm:pt>
    <dgm:pt modelId="{27093556-A6D3-43E4-B15A-997CCE1032DB}" type="pres">
      <dgm:prSet presAssocID="{DED7C5D0-6FE7-41F0-94E9-31E03CDB273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806274-9B92-4CD8-8E07-28D463D0B5DC}" type="pres">
      <dgm:prSet presAssocID="{DED7C5D0-6FE7-41F0-94E9-31E03CDB273C}" presName="rootConnector3" presStyleLbl="asst1" presStyleIdx="0" presStyleCnt="1"/>
      <dgm:spPr/>
      <dgm:t>
        <a:bodyPr/>
        <a:lstStyle/>
        <a:p>
          <a:endParaRPr lang="en-US"/>
        </a:p>
      </dgm:t>
    </dgm:pt>
    <dgm:pt modelId="{78474325-D2E8-4096-B217-1BEF8C13DAE4}" type="pres">
      <dgm:prSet presAssocID="{DED7C5D0-6FE7-41F0-94E9-31E03CDB273C}" presName="hierChild6" presStyleCnt="0"/>
      <dgm:spPr/>
    </dgm:pt>
    <dgm:pt modelId="{66CD0A6F-BFD3-489B-8CFF-690AFDB3845F}" type="pres">
      <dgm:prSet presAssocID="{DED7C5D0-6FE7-41F0-94E9-31E03CDB273C}" presName="hierChild7" presStyleCnt="0"/>
      <dgm:spPr/>
    </dgm:pt>
  </dgm:ptLst>
  <dgm:cxnLst>
    <dgm:cxn modelId="{776BC73E-E6BF-4EE0-8004-02E00B0ABEC4}" type="presOf" srcId="{17A5E019-FF0B-4B9C-AA61-19D11547CBAD}" destId="{A524CD3A-D532-4709-B218-F96AD49AAB8A}" srcOrd="1" destOrd="0" presId="urn:microsoft.com/office/officeart/2005/8/layout/orgChart1"/>
    <dgm:cxn modelId="{AA21B2FE-257C-4A59-BE5D-B53D9F691A65}" type="presOf" srcId="{6A380173-8A45-4517-A0F5-09511D452078}" destId="{161CB796-F066-45D8-BA83-495962C4743B}" srcOrd="0" destOrd="0" presId="urn:microsoft.com/office/officeart/2005/8/layout/orgChart1"/>
    <dgm:cxn modelId="{C9794D4E-4B2D-4CC2-9CB7-7570086C5FC4}" srcId="{D8FCCA37-1475-4B10-90AD-50BE2D21EC68}" destId="{DED7C5D0-6FE7-41F0-94E9-31E03CDB273C}" srcOrd="0" destOrd="0" parTransId="{678CAC84-982F-432B-A058-598F098D6D38}" sibTransId="{7A270486-4ECD-42B7-A096-AA111F9F8A04}"/>
    <dgm:cxn modelId="{64B18138-DC5F-4380-8ECF-6B7DD1486679}" srcId="{F9BB7B25-0978-461A-B7C3-9D5A0362D3CD}" destId="{D8FCCA37-1475-4B10-90AD-50BE2D21EC68}" srcOrd="0" destOrd="0" parTransId="{96900D7E-C8D1-4731-9FA8-56A7C86969DF}" sibTransId="{8DFA3B50-8D6A-45ED-996B-53B7925B53E7}"/>
    <dgm:cxn modelId="{ABB40E57-164B-46B2-A7F4-04A32368239D}" type="presOf" srcId="{DED7C5D0-6FE7-41F0-94E9-31E03CDB273C}" destId="{27093556-A6D3-43E4-B15A-997CCE1032DB}" srcOrd="0" destOrd="0" presId="urn:microsoft.com/office/officeart/2005/8/layout/orgChart1"/>
    <dgm:cxn modelId="{2ECBD451-4330-4F01-9ED0-19B770C6353C}" type="presOf" srcId="{DED7C5D0-6FE7-41F0-94E9-31E03CDB273C}" destId="{13806274-9B92-4CD8-8E07-28D463D0B5DC}" srcOrd="1" destOrd="0" presId="urn:microsoft.com/office/officeart/2005/8/layout/orgChart1"/>
    <dgm:cxn modelId="{A58B4A70-3502-46D0-BDF3-11FE6AD7B400}" type="presOf" srcId="{F9BB7B25-0978-461A-B7C3-9D5A0362D3CD}" destId="{B3680205-0683-41C7-8ABE-D4A68465B93C}" srcOrd="0" destOrd="0" presId="urn:microsoft.com/office/officeart/2005/8/layout/orgChart1"/>
    <dgm:cxn modelId="{7707E61F-F403-4705-B4AD-704689394FBD}" type="presOf" srcId="{678CAC84-982F-432B-A058-598F098D6D38}" destId="{1F8D95F2-05A7-4D09-8F8B-DA3341F0F5AB}" srcOrd="0" destOrd="0" presId="urn:microsoft.com/office/officeart/2005/8/layout/orgChart1"/>
    <dgm:cxn modelId="{DBD87F87-6833-432E-A9AA-C5F5C477544C}" type="presOf" srcId="{D5565F4D-9AEA-42DE-A963-6D59D74FEA2D}" destId="{7B81B1D3-BFC6-4DCF-9AFC-C3A4064FC3B4}" srcOrd="0" destOrd="0" presId="urn:microsoft.com/office/officeart/2005/8/layout/orgChart1"/>
    <dgm:cxn modelId="{D1D62816-C531-44C6-8B23-EC80C6C35052}" type="presOf" srcId="{B0877EAB-851F-4031-8A4E-D45D67A68710}" destId="{648D5C1D-3999-42F7-BC99-BF7A65CE7D5B}" srcOrd="0" destOrd="0" presId="urn:microsoft.com/office/officeart/2005/8/layout/orgChart1"/>
    <dgm:cxn modelId="{174A1961-E85E-4365-89C5-F9D29D2183AD}" type="presOf" srcId="{D8FCCA37-1475-4B10-90AD-50BE2D21EC68}" destId="{864300EF-3339-485A-B916-FCFAAA409E23}" srcOrd="0" destOrd="0" presId="urn:microsoft.com/office/officeart/2005/8/layout/orgChart1"/>
    <dgm:cxn modelId="{6290ACC3-7241-40D2-9AB7-8AA25CBDF6B8}" srcId="{D8FCCA37-1475-4B10-90AD-50BE2D21EC68}" destId="{B0877EAB-851F-4031-8A4E-D45D67A68710}" srcOrd="2" destOrd="0" parTransId="{6A380173-8A45-4517-A0F5-09511D452078}" sibTransId="{A6014668-BC79-475D-88A8-B7258FBA947F}"/>
    <dgm:cxn modelId="{21724061-434E-4CCD-9ADE-364EE1C21977}" srcId="{D8FCCA37-1475-4B10-90AD-50BE2D21EC68}" destId="{17A5E019-FF0B-4B9C-AA61-19D11547CBAD}" srcOrd="1" destOrd="0" parTransId="{D5565F4D-9AEA-42DE-A963-6D59D74FEA2D}" sibTransId="{068F6A04-6690-42C9-B0FC-CDB5CE040804}"/>
    <dgm:cxn modelId="{0D10AA71-FC46-4555-AC82-8BC04DD13F7A}" type="presOf" srcId="{D8FCCA37-1475-4B10-90AD-50BE2D21EC68}" destId="{2179837A-B398-40DE-8367-A71DB0F15353}" srcOrd="1" destOrd="0" presId="urn:microsoft.com/office/officeart/2005/8/layout/orgChart1"/>
    <dgm:cxn modelId="{F6256A5D-D31F-42DE-8116-1521BF79A5E9}" type="presOf" srcId="{17A5E019-FF0B-4B9C-AA61-19D11547CBAD}" destId="{D0D63114-0379-43EF-8E28-99C34E41205C}" srcOrd="0" destOrd="0" presId="urn:microsoft.com/office/officeart/2005/8/layout/orgChart1"/>
    <dgm:cxn modelId="{52950D2A-ED23-4165-9874-441FA5FA37DB}" type="presOf" srcId="{B0877EAB-851F-4031-8A4E-D45D67A68710}" destId="{B1D77CA7-DA84-4C35-A6F2-C32383961FF7}" srcOrd="1" destOrd="0" presId="urn:microsoft.com/office/officeart/2005/8/layout/orgChart1"/>
    <dgm:cxn modelId="{49DFD28C-AA3F-4F6F-81F3-0EEEB3D97A68}" type="presParOf" srcId="{B3680205-0683-41C7-8ABE-D4A68465B93C}" destId="{04E9BF83-2142-45DE-9AA4-AF98946A8FE4}" srcOrd="0" destOrd="0" presId="urn:microsoft.com/office/officeart/2005/8/layout/orgChart1"/>
    <dgm:cxn modelId="{EB865535-61FC-4438-B02D-7BAF5B55F596}" type="presParOf" srcId="{04E9BF83-2142-45DE-9AA4-AF98946A8FE4}" destId="{8FC9C070-A8D0-472A-BA5D-35215270BD92}" srcOrd="0" destOrd="0" presId="urn:microsoft.com/office/officeart/2005/8/layout/orgChart1"/>
    <dgm:cxn modelId="{D157ABE4-86F5-49D6-AE5E-164CCBC6024F}" type="presParOf" srcId="{8FC9C070-A8D0-472A-BA5D-35215270BD92}" destId="{864300EF-3339-485A-B916-FCFAAA409E23}" srcOrd="0" destOrd="0" presId="urn:microsoft.com/office/officeart/2005/8/layout/orgChart1"/>
    <dgm:cxn modelId="{D3DC27AE-D83F-4C34-964B-FA264BC0F1BD}" type="presParOf" srcId="{8FC9C070-A8D0-472A-BA5D-35215270BD92}" destId="{2179837A-B398-40DE-8367-A71DB0F15353}" srcOrd="1" destOrd="0" presId="urn:microsoft.com/office/officeart/2005/8/layout/orgChart1"/>
    <dgm:cxn modelId="{98D3488B-F31C-460A-A72A-A482504A273C}" type="presParOf" srcId="{04E9BF83-2142-45DE-9AA4-AF98946A8FE4}" destId="{281438F4-EDCC-4555-9DD5-4B2D83F4E9AA}" srcOrd="1" destOrd="0" presId="urn:microsoft.com/office/officeart/2005/8/layout/orgChart1"/>
    <dgm:cxn modelId="{32A0AF7D-C0DD-4779-B477-44A212366312}" type="presParOf" srcId="{281438F4-EDCC-4555-9DD5-4B2D83F4E9AA}" destId="{7B81B1D3-BFC6-4DCF-9AFC-C3A4064FC3B4}" srcOrd="0" destOrd="0" presId="urn:microsoft.com/office/officeart/2005/8/layout/orgChart1"/>
    <dgm:cxn modelId="{8132B04E-0E63-48F0-A393-0F4FCAA282FA}" type="presParOf" srcId="{281438F4-EDCC-4555-9DD5-4B2D83F4E9AA}" destId="{0A0ADC89-11F8-40DC-AE03-D9C24CC6FA2E}" srcOrd="1" destOrd="0" presId="urn:microsoft.com/office/officeart/2005/8/layout/orgChart1"/>
    <dgm:cxn modelId="{D074ABED-F725-4127-AF17-39D764C15D93}" type="presParOf" srcId="{0A0ADC89-11F8-40DC-AE03-D9C24CC6FA2E}" destId="{5415BD70-921E-4F72-AA96-8F9AF491B8E7}" srcOrd="0" destOrd="0" presId="urn:microsoft.com/office/officeart/2005/8/layout/orgChart1"/>
    <dgm:cxn modelId="{7B8CE191-7215-4A6B-B7E0-171ABF7A8DA9}" type="presParOf" srcId="{5415BD70-921E-4F72-AA96-8F9AF491B8E7}" destId="{D0D63114-0379-43EF-8E28-99C34E41205C}" srcOrd="0" destOrd="0" presId="urn:microsoft.com/office/officeart/2005/8/layout/orgChart1"/>
    <dgm:cxn modelId="{EDA01F41-9231-4C39-9595-3419F7F597D6}" type="presParOf" srcId="{5415BD70-921E-4F72-AA96-8F9AF491B8E7}" destId="{A524CD3A-D532-4709-B218-F96AD49AAB8A}" srcOrd="1" destOrd="0" presId="urn:microsoft.com/office/officeart/2005/8/layout/orgChart1"/>
    <dgm:cxn modelId="{2D691869-731F-4175-A49E-6F0A581FA2DA}" type="presParOf" srcId="{0A0ADC89-11F8-40DC-AE03-D9C24CC6FA2E}" destId="{1231CFE9-9CE0-4DB0-B4C1-6FF12568EF8F}" srcOrd="1" destOrd="0" presId="urn:microsoft.com/office/officeart/2005/8/layout/orgChart1"/>
    <dgm:cxn modelId="{1B79810C-7EB2-46E2-BA11-37985FBC247F}" type="presParOf" srcId="{0A0ADC89-11F8-40DC-AE03-D9C24CC6FA2E}" destId="{3E1C050C-EF03-4582-8774-75A07FB34F32}" srcOrd="2" destOrd="0" presId="urn:microsoft.com/office/officeart/2005/8/layout/orgChart1"/>
    <dgm:cxn modelId="{2FF19875-749A-4E4E-8CE1-B42C76BB4C67}" type="presParOf" srcId="{281438F4-EDCC-4555-9DD5-4B2D83F4E9AA}" destId="{161CB796-F066-45D8-BA83-495962C4743B}" srcOrd="2" destOrd="0" presId="urn:microsoft.com/office/officeart/2005/8/layout/orgChart1"/>
    <dgm:cxn modelId="{E269B27C-1CBF-4AE0-8AC5-888C8B1C60E3}" type="presParOf" srcId="{281438F4-EDCC-4555-9DD5-4B2D83F4E9AA}" destId="{73579898-945A-4370-A5EB-F948F15C4C2E}" srcOrd="3" destOrd="0" presId="urn:microsoft.com/office/officeart/2005/8/layout/orgChart1"/>
    <dgm:cxn modelId="{24F82EC6-903F-4DEC-B208-DE5B4610AACB}" type="presParOf" srcId="{73579898-945A-4370-A5EB-F948F15C4C2E}" destId="{9AC142B3-3699-4163-A265-580BEC1B049C}" srcOrd="0" destOrd="0" presId="urn:microsoft.com/office/officeart/2005/8/layout/orgChart1"/>
    <dgm:cxn modelId="{42A52714-FAE4-44B0-85A5-1DC782EF7699}" type="presParOf" srcId="{9AC142B3-3699-4163-A265-580BEC1B049C}" destId="{648D5C1D-3999-42F7-BC99-BF7A65CE7D5B}" srcOrd="0" destOrd="0" presId="urn:microsoft.com/office/officeart/2005/8/layout/orgChart1"/>
    <dgm:cxn modelId="{B7EC870E-4E1A-4D58-BB59-DFEDFBA8F09E}" type="presParOf" srcId="{9AC142B3-3699-4163-A265-580BEC1B049C}" destId="{B1D77CA7-DA84-4C35-A6F2-C32383961FF7}" srcOrd="1" destOrd="0" presId="urn:microsoft.com/office/officeart/2005/8/layout/orgChart1"/>
    <dgm:cxn modelId="{56567278-4065-4CB5-8300-44304FF93F77}" type="presParOf" srcId="{73579898-945A-4370-A5EB-F948F15C4C2E}" destId="{3FCB2877-568A-40C2-A24D-F8A16D2A1D0A}" srcOrd="1" destOrd="0" presId="urn:microsoft.com/office/officeart/2005/8/layout/orgChart1"/>
    <dgm:cxn modelId="{3BA26E7F-F348-4158-832B-34E4FDF7042E}" type="presParOf" srcId="{73579898-945A-4370-A5EB-F948F15C4C2E}" destId="{B28ADB14-D0CB-42AC-A8F5-E963CE533FA1}" srcOrd="2" destOrd="0" presId="urn:microsoft.com/office/officeart/2005/8/layout/orgChart1"/>
    <dgm:cxn modelId="{00112440-8313-4E86-B699-6DB1DD21A820}" type="presParOf" srcId="{04E9BF83-2142-45DE-9AA4-AF98946A8FE4}" destId="{7D16C353-BD53-4250-BEA1-95D84FF15860}" srcOrd="2" destOrd="0" presId="urn:microsoft.com/office/officeart/2005/8/layout/orgChart1"/>
    <dgm:cxn modelId="{19EC1036-3DED-4AE3-98BD-505498CF8DBC}" type="presParOf" srcId="{7D16C353-BD53-4250-BEA1-95D84FF15860}" destId="{1F8D95F2-05A7-4D09-8F8B-DA3341F0F5AB}" srcOrd="0" destOrd="0" presId="urn:microsoft.com/office/officeart/2005/8/layout/orgChart1"/>
    <dgm:cxn modelId="{FEC3A737-5DCE-48D8-A9D6-9E3B8158F5B7}" type="presParOf" srcId="{7D16C353-BD53-4250-BEA1-95D84FF15860}" destId="{EE786A48-CD23-49BC-826D-EC992FC8A00F}" srcOrd="1" destOrd="0" presId="urn:microsoft.com/office/officeart/2005/8/layout/orgChart1"/>
    <dgm:cxn modelId="{59358EC2-DB90-4745-B743-124C2ACFC650}" type="presParOf" srcId="{EE786A48-CD23-49BC-826D-EC992FC8A00F}" destId="{48434065-06CB-4C50-960A-3A84C914B9BA}" srcOrd="0" destOrd="0" presId="urn:microsoft.com/office/officeart/2005/8/layout/orgChart1"/>
    <dgm:cxn modelId="{7E2F8500-22FF-4709-96FC-A05713837C50}" type="presParOf" srcId="{48434065-06CB-4C50-960A-3A84C914B9BA}" destId="{27093556-A6D3-43E4-B15A-997CCE1032DB}" srcOrd="0" destOrd="0" presId="urn:microsoft.com/office/officeart/2005/8/layout/orgChart1"/>
    <dgm:cxn modelId="{54AA0D08-F15A-46AA-9BBC-74022B93275D}" type="presParOf" srcId="{48434065-06CB-4C50-960A-3A84C914B9BA}" destId="{13806274-9B92-4CD8-8E07-28D463D0B5DC}" srcOrd="1" destOrd="0" presId="urn:microsoft.com/office/officeart/2005/8/layout/orgChart1"/>
    <dgm:cxn modelId="{B4F9315A-EEBF-44A5-BDEB-2650C5DB445D}" type="presParOf" srcId="{EE786A48-CD23-49BC-826D-EC992FC8A00F}" destId="{78474325-D2E8-4096-B217-1BEF8C13DAE4}" srcOrd="1" destOrd="0" presId="urn:microsoft.com/office/officeart/2005/8/layout/orgChart1"/>
    <dgm:cxn modelId="{3B8DBA94-2029-4422-9147-D505F5114A62}" type="presParOf" srcId="{EE786A48-CD23-49BC-826D-EC992FC8A00F}" destId="{66CD0A6F-BFD3-489B-8CFF-690AFDB384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D95F2-05A7-4D09-8F8B-DA3341F0F5AB}">
      <dsp:nvSpPr>
        <dsp:cNvPr id="0" name=""/>
        <dsp:cNvSpPr/>
      </dsp:nvSpPr>
      <dsp:spPr>
        <a:xfrm>
          <a:off x="4994643" y="893068"/>
          <a:ext cx="186956" cy="819049"/>
        </a:xfrm>
        <a:custGeom>
          <a:avLst/>
          <a:gdLst/>
          <a:ahLst/>
          <a:cxnLst/>
          <a:rect l="0" t="0" r="0" b="0"/>
          <a:pathLst>
            <a:path>
              <a:moveTo>
                <a:pt x="186956" y="0"/>
              </a:moveTo>
              <a:lnTo>
                <a:pt x="186956" y="819049"/>
              </a:lnTo>
              <a:lnTo>
                <a:pt x="0" y="8190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CB796-F066-45D8-BA83-495962C4743B}">
      <dsp:nvSpPr>
        <dsp:cNvPr id="0" name=""/>
        <dsp:cNvSpPr/>
      </dsp:nvSpPr>
      <dsp:spPr>
        <a:xfrm>
          <a:off x="5181600" y="893068"/>
          <a:ext cx="3667329" cy="1638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142"/>
              </a:lnTo>
              <a:lnTo>
                <a:pt x="3667329" y="1451142"/>
              </a:lnTo>
              <a:lnTo>
                <a:pt x="3667329" y="16380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1B1D3-BFC6-4DCF-9AFC-C3A4064FC3B4}">
      <dsp:nvSpPr>
        <dsp:cNvPr id="0" name=""/>
        <dsp:cNvSpPr/>
      </dsp:nvSpPr>
      <dsp:spPr>
        <a:xfrm>
          <a:off x="1935190" y="893068"/>
          <a:ext cx="3246409" cy="1638099"/>
        </a:xfrm>
        <a:custGeom>
          <a:avLst/>
          <a:gdLst/>
          <a:ahLst/>
          <a:cxnLst/>
          <a:rect l="0" t="0" r="0" b="0"/>
          <a:pathLst>
            <a:path>
              <a:moveTo>
                <a:pt x="3246409" y="0"/>
              </a:moveTo>
              <a:lnTo>
                <a:pt x="3246409" y="1451142"/>
              </a:lnTo>
              <a:lnTo>
                <a:pt x="0" y="1451142"/>
              </a:lnTo>
              <a:lnTo>
                <a:pt x="0" y="16380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4300EF-3339-485A-B916-FCFAAA409E23}">
      <dsp:nvSpPr>
        <dsp:cNvPr id="0" name=""/>
        <dsp:cNvSpPr/>
      </dsp:nvSpPr>
      <dsp:spPr>
        <a:xfrm>
          <a:off x="4291328" y="2797"/>
          <a:ext cx="1780542" cy="89027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rgbClr val="000000"/>
              </a:solidFill>
              <a:cs typeface="B Nazanin" panose="00000400000000000000" pitchFamily="2" charset="-78"/>
            </a:rPr>
            <a:t>شورای راهبری مدیریت سبز</a:t>
          </a:r>
          <a:endParaRPr lang="en-US" sz="2400" kern="1200" dirty="0">
            <a:solidFill>
              <a:srgbClr val="000000"/>
            </a:solidFill>
            <a:cs typeface="B Nazanin" panose="00000400000000000000" pitchFamily="2" charset="-78"/>
          </a:endParaRPr>
        </a:p>
      </dsp:txBody>
      <dsp:txXfrm>
        <a:off x="4291328" y="2797"/>
        <a:ext cx="1780542" cy="890271"/>
      </dsp:txXfrm>
    </dsp:sp>
    <dsp:sp modelId="{D0D63114-0379-43EF-8E28-99C34E41205C}">
      <dsp:nvSpPr>
        <dsp:cNvPr id="0" name=""/>
        <dsp:cNvSpPr/>
      </dsp:nvSpPr>
      <dsp:spPr>
        <a:xfrm>
          <a:off x="1044919" y="2531168"/>
          <a:ext cx="1780542" cy="89027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rgbClr val="000000"/>
              </a:solidFill>
              <a:cs typeface="B Nazanin" panose="00000400000000000000" pitchFamily="2" charset="-78"/>
            </a:rPr>
            <a:t>کمیته آموزشی و فرهنگی</a:t>
          </a:r>
          <a:endParaRPr lang="en-US" sz="2400" kern="1200" dirty="0">
            <a:solidFill>
              <a:srgbClr val="000000"/>
            </a:solidFill>
            <a:cs typeface="B Nazanin" panose="00000400000000000000" pitchFamily="2" charset="-78"/>
          </a:endParaRPr>
        </a:p>
      </dsp:txBody>
      <dsp:txXfrm>
        <a:off x="1044919" y="2531168"/>
        <a:ext cx="1780542" cy="890271"/>
      </dsp:txXfrm>
    </dsp:sp>
    <dsp:sp modelId="{648D5C1D-3999-42F7-BC99-BF7A65CE7D5B}">
      <dsp:nvSpPr>
        <dsp:cNvPr id="0" name=""/>
        <dsp:cNvSpPr/>
      </dsp:nvSpPr>
      <dsp:spPr>
        <a:xfrm>
          <a:off x="7958658" y="2531168"/>
          <a:ext cx="1780542" cy="89027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rgbClr val="000000"/>
              </a:solidFill>
              <a:cs typeface="B Nazanin" panose="00000400000000000000" pitchFamily="2" charset="-78"/>
            </a:rPr>
            <a:t>کمیته اصلاح الگوی مصرف</a:t>
          </a:r>
          <a:endParaRPr lang="en-US" sz="2400" kern="1200" dirty="0">
            <a:solidFill>
              <a:srgbClr val="000000"/>
            </a:solidFill>
            <a:cs typeface="B Nazanin" panose="00000400000000000000" pitchFamily="2" charset="-78"/>
          </a:endParaRPr>
        </a:p>
      </dsp:txBody>
      <dsp:txXfrm>
        <a:off x="7958658" y="2531168"/>
        <a:ext cx="1780542" cy="890271"/>
      </dsp:txXfrm>
    </dsp:sp>
    <dsp:sp modelId="{27093556-A6D3-43E4-B15A-997CCE1032DB}">
      <dsp:nvSpPr>
        <dsp:cNvPr id="0" name=""/>
        <dsp:cNvSpPr/>
      </dsp:nvSpPr>
      <dsp:spPr>
        <a:xfrm>
          <a:off x="3214100" y="1266982"/>
          <a:ext cx="1780542" cy="890271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solidFill>
                <a:srgbClr val="000000"/>
              </a:solidFill>
              <a:cs typeface="B Nazanin" panose="00000400000000000000" pitchFamily="2" charset="-78"/>
            </a:rPr>
            <a:t>دبیرخانه مدیریت سبز</a:t>
          </a:r>
          <a:endParaRPr lang="en-US" sz="2400" kern="1200" dirty="0">
            <a:solidFill>
              <a:srgbClr val="000000"/>
            </a:solidFill>
            <a:cs typeface="B Nazanin" panose="00000400000000000000" pitchFamily="2" charset="-78"/>
          </a:endParaRPr>
        </a:p>
      </dsp:txBody>
      <dsp:txXfrm>
        <a:off x="3214100" y="1266982"/>
        <a:ext cx="1780542" cy="890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3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34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7614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95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11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9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28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3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7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3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6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1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0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4EA7098-0C39-4AD0-A7D4-001D60BC822D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C5889AB-A436-41A1-8197-AC7D2619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1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pload.wikimedia.org/wikipedia/fa/9/97/IUST_logo_solid_black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49" y="1988456"/>
            <a:ext cx="10364451" cy="2496459"/>
          </a:xfrm>
        </p:spPr>
        <p:txBody>
          <a:bodyPr>
            <a:normAutofit fontScale="90000"/>
          </a:bodyPr>
          <a:lstStyle/>
          <a:p>
            <a:pPr rtl="1">
              <a:lnSpc>
                <a:spcPct val="150000"/>
              </a:lnSpc>
            </a:pPr>
            <a:r>
              <a:rPr lang="fa-IR" sz="4900" dirty="0" smtClean="0">
                <a:solidFill>
                  <a:srgbClr val="000000"/>
                </a:solidFill>
                <a:cs typeface="B Titr" panose="00000700000000000000" pitchFamily="2" charset="-78"/>
              </a:rPr>
              <a:t>جایگاه مدیریت سبز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/>
            </a:r>
            <a:b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</a:b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در برنامه های درسی</a:t>
            </a:r>
            <a:r>
              <a:rPr lang="fa-IR" sz="2700" dirty="0" smtClean="0">
                <a:solidFill>
                  <a:srgbClr val="000000"/>
                </a:solidFill>
                <a:cs typeface="B Titr" panose="00000700000000000000" pitchFamily="2" charset="-78"/>
              </a:rPr>
              <a:t/>
            </a:r>
            <a:br>
              <a:rPr lang="fa-IR" sz="2700" dirty="0" smtClean="0">
                <a:solidFill>
                  <a:srgbClr val="000000"/>
                </a:solidFill>
                <a:cs typeface="B Titr" panose="00000700000000000000" pitchFamily="2" charset="-78"/>
              </a:rPr>
            </a:br>
            <a:endParaRPr lang="en-US" sz="2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149" y="4484916"/>
            <a:ext cx="10363826" cy="1219199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ارائه: احمد نامنی (کارشناس طرح و برنامه)</a:t>
            </a:r>
          </a:p>
          <a:p>
            <a:pPr marL="0" indent="0" algn="ctr" rtl="1">
              <a:buNone/>
            </a:pPr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 جلسه شورای آموزشی دانشگاه- </a:t>
            </a:r>
            <a:r>
              <a:rPr lang="fa-IR" sz="2200" dirty="0">
                <a:solidFill>
                  <a:srgbClr val="000000"/>
                </a:solidFill>
                <a:cs typeface="B Titr" panose="00000700000000000000" pitchFamily="2" charset="-78"/>
              </a:rPr>
              <a:t>سه شنبه </a:t>
            </a:r>
            <a:r>
              <a:rPr lang="fa-IR" dirty="0">
                <a:solidFill>
                  <a:srgbClr val="000000"/>
                </a:solidFill>
                <a:cs typeface="B Titr" panose="00000700000000000000" pitchFamily="2" charset="-78"/>
              </a:rPr>
              <a:t>1396/7/18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pic>
        <p:nvPicPr>
          <p:cNvPr id="4" name="Picture 3" descr="پرونده:IUST logo solid black.sv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2286" y="284849"/>
            <a:ext cx="1770742" cy="170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17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اهمیت مباحث مرتبط با مدیریت سبز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1843314"/>
            <a:ext cx="11161485" cy="3947885"/>
          </a:xfrm>
        </p:spPr>
        <p:txBody>
          <a:bodyPr>
            <a:normAutofit fontScale="85000" lnSpcReduction="10000"/>
          </a:bodyPr>
          <a:lstStyle/>
          <a:p>
            <a:pPr algn="just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36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اهمیت خاص مسائل زیست محیطی و پایدار در جهان</a:t>
            </a:r>
          </a:p>
          <a:p>
            <a:pPr algn="just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36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مسائل خاص کشور در اثر بی توجهی به مسائل زیست محیطی</a:t>
            </a:r>
          </a:p>
          <a:p>
            <a:pPr algn="just" rt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fa-IR" sz="36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جریمه های کشور به مراجع بین المللی به خاطر عدم اجرای کنوانسیون های زیست محیطی در سال های اخیر</a:t>
            </a:r>
            <a:endParaRPr lang="en-US" sz="36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6458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سوابق موضوع در ایران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2061029"/>
            <a:ext cx="11161485" cy="4397827"/>
          </a:xfrm>
        </p:spPr>
        <p:txBody>
          <a:bodyPr>
            <a:normAutofit fontScale="77500" lnSpcReduction="20000"/>
          </a:bodyPr>
          <a:lstStyle/>
          <a:p>
            <a:pPr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4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برنامه های دولت قبل از انقلاب در اوائل دهه 50 به مسائل زیست</a:t>
            </a:r>
          </a:p>
          <a:p>
            <a:pPr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4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اصل 50 قانون اساسی جمهوری اسلامی ایران محیطی </a:t>
            </a:r>
          </a:p>
          <a:p>
            <a:pPr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4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توجه خاص برنامه های پنجم و ششم توسعه کشور به مسائل زیست محیطی و پایدار</a:t>
            </a:r>
          </a:p>
          <a:p>
            <a:pPr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4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توجه خاص سازمان مدیریت و وزارت عتف در سال 1395 به موضوع مدیریت سبز و ابلاغ دستورالعمل مدیریت سبز به دانشگاهها</a:t>
            </a:r>
          </a:p>
          <a:p>
            <a:pPr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endParaRPr lang="en-US" sz="4000" u="sng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580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ساختار ستاد مدیریت سبز در دانشگاه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02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تعریف مدیریت سبز 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2367092"/>
            <a:ext cx="11161485" cy="3424107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40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انجمن مدیریت سبز اروپا:</a:t>
            </a:r>
          </a:p>
          <a:p>
            <a:pPr marL="0" indent="0" algn="just" rtl="1">
              <a:buNone/>
            </a:pPr>
            <a:r>
              <a:rPr lang="fa-IR" sz="40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مدیریت منابع و فرایندهای سازمانی به سمت افزایش بهره وری با رعایت </a:t>
            </a:r>
            <a:r>
              <a:rPr lang="fa-IR" sz="4000" b="1" u="sng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اصول زیست محیطی </a:t>
            </a:r>
            <a:r>
              <a:rPr lang="fa-IR" sz="40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4000" b="1" u="sng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پایدار</a:t>
            </a:r>
            <a:endParaRPr lang="en-US" sz="4000" b="1" u="sng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56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6057" y="246744"/>
            <a:ext cx="8621486" cy="606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آب (پایش، تأمین، توزیع، ‌مصرف،‌ بهداشت، و .....)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پس آب (پایش،‌ دفع، هدایت، بازیافت، ......)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پسماند (پایش، تفکیک، نگهداشت، ‌انتقال،‌ بازیافت و 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حامل­های انرژی (پایش، تولید، نگهداشت، توزیع و انتقال، .....)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مصرف انرژی (پایش، راندمان مصرف،‌ .....)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آلاینده­های هوا و گازهای گلخانه­ای (پایش،‌کاهش تولید، مدیریت، ....)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پایدار محیط زیست و منابع طبیعی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حمل و نقل سبز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زمینه­های سبز در حوزه­های ارتباطات و فناوری­های ارتباطی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مدیریت آلاینده­های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صوتی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امواج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زمینه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های آموزشی و فرهنگی مدیریت سبز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زمینه های اداری و سازمانی مدیریت سبز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زمینه ها و ابعاد مختلف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HSE</a:t>
            </a:r>
          </a:p>
          <a:p>
            <a:pPr marL="342900" lvl="0" indent="-342900" algn="just" rtl="1">
              <a:buFont typeface="Wingdings" panose="05000000000000000000" pitchFamily="2" charset="2"/>
              <a:buChar char="ü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سایر زمینه های مرتبط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4569" y="1146629"/>
            <a:ext cx="2307771" cy="3918857"/>
          </a:xfrm>
        </p:spPr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fa-IR" sz="24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مباحث و زمینه های اصلی مدیریت سبز</a:t>
            </a:r>
            <a:endParaRPr lang="en-US" sz="2000" b="1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424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39313"/>
          </a:xfrm>
        </p:spPr>
        <p:txBody>
          <a:bodyPr/>
          <a:lstStyle/>
          <a:p>
            <a:r>
              <a:rPr lang="fa-IR" dirty="0" smtClean="0">
                <a:solidFill>
                  <a:srgbClr val="000000"/>
                </a:solidFill>
                <a:cs typeface="B Titr" panose="00000700000000000000" pitchFamily="2" charset="-78"/>
              </a:rPr>
              <a:t>مأموریت های دانشگاه در حوزه مدیریت سبز</a:t>
            </a:r>
            <a:endParaRPr lang="en-US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1857830"/>
            <a:ext cx="11161485" cy="3933370"/>
          </a:xfrm>
        </p:spPr>
        <p:txBody>
          <a:bodyPr>
            <a:normAutofit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اعمال مدیریت سبز در خود دانشگاه به عنوان یک سازمان سبز (اجرای دستورالعمل مدیریت سبز)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کمک به سایر سازمانها (پژوهش،‌ مشاوره، آموزش، ‌نظارت و ...)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32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تربیت دانش آموختگانی که دارای </a:t>
            </a:r>
            <a:r>
              <a:rPr lang="fa-IR" sz="3200" b="1" u="sng" dirty="0" smtClean="0">
                <a:solidFill>
                  <a:srgbClr val="000000"/>
                </a:solidFill>
                <a:cs typeface="B Titr" panose="00000700000000000000" pitchFamily="2" charset="-78"/>
              </a:rPr>
              <a:t>دانش</a:t>
            </a:r>
            <a:r>
              <a:rPr lang="fa-IR" sz="32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،</a:t>
            </a:r>
            <a:r>
              <a:rPr lang="fa-IR" sz="3200" b="1" u="sng" dirty="0" smtClean="0">
                <a:solidFill>
                  <a:srgbClr val="000000"/>
                </a:solidFill>
                <a:cs typeface="B Titr" panose="00000700000000000000" pitchFamily="2" charset="-78"/>
              </a:rPr>
              <a:t> ‌بینش </a:t>
            </a:r>
            <a:r>
              <a:rPr lang="fa-IR" sz="32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و </a:t>
            </a:r>
            <a:r>
              <a:rPr lang="fa-IR" sz="3200" b="1" u="sng" dirty="0" smtClean="0">
                <a:solidFill>
                  <a:srgbClr val="000000"/>
                </a:solidFill>
                <a:cs typeface="B Titr" panose="00000700000000000000" pitchFamily="2" charset="-78"/>
              </a:rPr>
              <a:t>مهارت</a:t>
            </a:r>
            <a:r>
              <a:rPr lang="fa-IR" sz="32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 های سبز در زمینه تخصصی خود باشند. </a:t>
            </a:r>
            <a:endParaRPr lang="en-US" sz="3200" b="1" u="sng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16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45826"/>
          </a:xfrm>
        </p:spPr>
        <p:txBody>
          <a:bodyPr>
            <a:normAutofit fontScale="90000"/>
          </a:bodyPr>
          <a:lstStyle/>
          <a:p>
            <a:pPr algn="just" rtl="1"/>
            <a:r>
              <a:rPr lang="fa-IR" sz="24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انتظار شورای راهبری مدیریت سبز دانشگاه از حوزه معاونت آموزشی در راستای مأموریت سوم دانشگاه</a:t>
            </a:r>
            <a:endParaRPr lang="en-US" sz="24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1262743"/>
            <a:ext cx="11161485" cy="5079999"/>
          </a:xfrm>
        </p:spPr>
        <p:txBody>
          <a:bodyPr>
            <a:normAutofit fontScale="775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ارائه یک برنامه مدون برای تطبیق برنامه های درسی با اصول مدیریت سبز در حوزه های تخصصی دروس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انتظار می رود در این برنامه مدون، زمانبندی و چگونگی موارد زیر مشخص شده باشد: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توجیه کلیه اعضای هیأت علمی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مرور سرفصل های کلیه دروس در کلیه مقاطع با هدف: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 اطمینان از عدم نقض اصول مدیریت سبز در تدریس مطالب 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اطمینان از اضافه شدن اصول جدید و تخصصی سبز متناسب با سرفصل های مربوطه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تدوین یک برنامه اجرائی (ترجیحا دوساله) برای اجرای بندهای فوق در کلیه دانشکده ها و مقاطع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17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مطالعه تطبیقی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17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بحث و بررسی در گروههای آموزشی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17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یازنویسی سرفصل ها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17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مراحل تصویب برنامههای بازنویسی شده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400" b="1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برآورد بودجه مورد نیاز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endParaRPr lang="en-US" sz="32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16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5085" y="2714171"/>
            <a:ext cx="11161485" cy="972458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با سپاس از توجه شما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en-US" sz="6000" b="1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29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Custom 4">
      <a:dk1>
        <a:srgbClr val="5F826F"/>
      </a:dk1>
      <a:lt1>
        <a:srgbClr val="749C2B"/>
      </a:lt1>
      <a:dk2>
        <a:srgbClr val="678A26"/>
      </a:dk2>
      <a:lt2>
        <a:srgbClr val="678A26"/>
      </a:lt2>
      <a:accent1>
        <a:srgbClr val="83C22D"/>
      </a:accent1>
      <a:accent2>
        <a:srgbClr val="B7DFA8"/>
      </a:accent2>
      <a:accent3>
        <a:srgbClr val="C0CF3A"/>
      </a:accent3>
      <a:accent4>
        <a:srgbClr val="029676"/>
      </a:accent4>
      <a:accent5>
        <a:srgbClr val="4AB5C4"/>
      </a:accent5>
      <a:accent6>
        <a:srgbClr val="A9DB66"/>
      </a:accent6>
      <a:hlink>
        <a:srgbClr val="6B9F25"/>
      </a:hlink>
      <a:folHlink>
        <a:srgbClr val="BA6906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496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 Nazanin</vt:lpstr>
      <vt:lpstr>B Titr</vt:lpstr>
      <vt:lpstr>Tw Cen MT</vt:lpstr>
      <vt:lpstr>Wingdings</vt:lpstr>
      <vt:lpstr>Droplet</vt:lpstr>
      <vt:lpstr>جایگاه مدیریت سبز در برنامه های درسی </vt:lpstr>
      <vt:lpstr>اهمیت مباحث مرتبط با مدیریت سبز</vt:lpstr>
      <vt:lpstr>سوابق موضوع در ایران</vt:lpstr>
      <vt:lpstr>ساختار ستاد مدیریت سبز در دانشگاه</vt:lpstr>
      <vt:lpstr>تعریف مدیریت سبز </vt:lpstr>
      <vt:lpstr>مباحث و زمینه های اصلی مدیریت سبز</vt:lpstr>
      <vt:lpstr>مأموریت های دانشگاه در حوزه مدیریت سبز</vt:lpstr>
      <vt:lpstr>انتظار شورای راهبری مدیریت سبز دانشگاه از حوزه معاونت آموزشی در راستای مأموریت سوم دانشگاه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34</cp:revision>
  <dcterms:created xsi:type="dcterms:W3CDTF">2017-07-23T06:31:25Z</dcterms:created>
  <dcterms:modified xsi:type="dcterms:W3CDTF">2017-10-11T07:48:53Z</dcterms:modified>
</cp:coreProperties>
</file>